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3" r:id="rId1"/>
  </p:sldMasterIdLst>
  <p:sldIdLst>
    <p:sldId id="256" r:id="rId2"/>
    <p:sldId id="269" r:id="rId3"/>
    <p:sldId id="270" r:id="rId4"/>
    <p:sldId id="277" r:id="rId5"/>
    <p:sldId id="281" r:id="rId6"/>
    <p:sldId id="272" r:id="rId7"/>
    <p:sldId id="282" r:id="rId8"/>
    <p:sldId id="275" r:id="rId9"/>
    <p:sldId id="279" r:id="rId10"/>
    <p:sldId id="280" r:id="rId11"/>
    <p:sldId id="283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00" autoAdjust="0"/>
    <p:restoredTop sz="94660" autoAdjust="0"/>
  </p:normalViewPr>
  <p:slideViewPr>
    <p:cSldViewPr snapToGrid="0">
      <p:cViewPr varScale="1">
        <p:scale>
          <a:sx n="46" d="100"/>
          <a:sy n="46" d="100"/>
        </p:scale>
        <p:origin x="66" y="6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3" name="フリーフォーム 12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4" name="フリーフォーム 13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5" name="フリーフォーム 14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6" name="フリーフォーム 15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9" name="フリーフォーム 18"/>
          <p:cNvSpPr>
            <a:spLocks/>
          </p:cNvSpPr>
          <p:nvPr/>
        </p:nvSpPr>
        <p:spPr bwMode="auto">
          <a:xfrm>
            <a:off x="12702" y="5715018"/>
            <a:ext cx="12179300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rgbClr val="FFFFFF">
              <a:alpha val="5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 b="1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8" name="サブタイトル 7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ja-JP" altLang="en-US" smtClean="0"/>
              <a:t>マスター サブタイトルの書式設定</a:t>
            </a:r>
            <a:endParaRPr kumimoji="0" lang="en-US"/>
          </a:p>
        </p:txBody>
      </p:sp>
      <p:sp>
        <p:nvSpPr>
          <p:cNvPr id="12" name="日付プレースホルダー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>
            <a:spLocks/>
          </p:cNvSpPr>
          <p:nvPr/>
        </p:nvSpPr>
        <p:spPr bwMode="auto">
          <a:xfrm rot="5400000">
            <a:off x="5551189" y="2734266"/>
            <a:ext cx="6855280" cy="1384127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2" name="フリーフォーム 11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4" name="正方形/長方形 13"/>
          <p:cNvSpPr/>
          <p:nvPr/>
        </p:nvSpPr>
        <p:spPr bwMode="auto">
          <a:xfrm>
            <a:off x="-190544" y="0"/>
            <a:ext cx="9429816" cy="6858000"/>
          </a:xfrm>
          <a:prstGeom prst="rect">
            <a:avLst/>
          </a:prstGeom>
          <a:gradFill>
            <a:gsLst>
              <a:gs pos="93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525024" y="274641"/>
            <a:ext cx="2057376" cy="5851525"/>
          </a:xfrm>
        </p:spPr>
        <p:txBody>
          <a:bodyPr vert="eaVert"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7867667" cy="5851525"/>
          </a:xfrm>
        </p:spPr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フリーフォーム 14"/>
          <p:cNvSpPr>
            <a:spLocks/>
          </p:cNvSpPr>
          <p:nvPr/>
        </p:nvSpPr>
        <p:spPr bwMode="auto">
          <a:xfrm flipV="1">
            <a:off x="12702" y="4295806"/>
            <a:ext cx="12179300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7" name="グループ化 6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2" name="フリーフォーム 11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4" name="正方形/長方形 13"/>
          <p:cNvSpPr/>
          <p:nvPr/>
        </p:nvSpPr>
        <p:spPr bwMode="auto">
          <a:xfrm flipV="1">
            <a:off x="0" y="-24"/>
            <a:ext cx="12192000" cy="514346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">
                <a:srgbClr val="FFFF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5286388"/>
            <a:ext cx="10363200" cy="808050"/>
          </a:xfr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3084" y="3286125"/>
            <a:ext cx="10363200" cy="1500187"/>
          </a:xfrm>
        </p:spPr>
        <p:txBody>
          <a:bodyPr anchor="b"/>
          <a:lstStyle>
            <a:lvl1pPr marL="0" indent="0">
              <a:buNone/>
              <a:defRPr sz="2000" baseline="0">
                <a:solidFill>
                  <a:schemeClr val="tx2">
                    <a:tint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2">
                    <a:tint val="9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2">
                    <a:tint val="9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2">
                    <a:tint val="9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2">
                    <a:tint val="90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11010936" cy="798496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6733" y="1571613"/>
            <a:ext cx="6815667" cy="45545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603" y="1571613"/>
            <a:ext cx="4011084" cy="4554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8" name="グループ化 7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2" name="フリーフォーム 11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3249"/>
            <a:ext cx="12192000" cy="143012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正方形/長方形 14"/>
          <p:cNvSpPr/>
          <p:nvPr/>
        </p:nvSpPr>
        <p:spPr bwMode="auto">
          <a:xfrm>
            <a:off x="0" y="3857628"/>
            <a:ext cx="12192000" cy="300037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5000">
                <a:schemeClr val="bg1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gradFill>
                  <a:gsLst>
                    <a:gs pos="20000">
                      <a:schemeClr val="accent4"/>
                    </a:gs>
                    <a:gs pos="100000">
                      <a:schemeClr val="bg2"/>
                    </a:gs>
                  </a:gsLst>
                  <a:lin ang="5400000" scaled="1"/>
                </a:gradFill>
                <a:effectLst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/>
          </a:solidFill>
          <a:ln w="76200" cap="sq">
            <a:solidFill>
              <a:srgbClr val="FFFFFF"/>
            </a:solidFill>
            <a:miter lim="800000"/>
          </a:ln>
          <a:effectLst>
            <a:outerShdw blurRad="76200" dist="76200" dir="2700000" algn="tl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ja-JP" altLang="en-US" smtClean="0"/>
              <a:t>アイコンをクリックして図を追加</a:t>
            </a:r>
            <a:endParaRPr kumimoji="0"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フリーフォーム 14"/>
          <p:cNvSpPr>
            <a:spLocks/>
          </p:cNvSpPr>
          <p:nvPr/>
        </p:nvSpPr>
        <p:spPr bwMode="auto">
          <a:xfrm>
            <a:off x="3" y="714357"/>
            <a:ext cx="12191999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3" name="フリーフォーム 12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2" name="フリーフォーム 11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6" name="正方形/長方形 15"/>
          <p:cNvSpPr/>
          <p:nvPr/>
        </p:nvSpPr>
        <p:spPr bwMode="auto">
          <a:xfrm>
            <a:off x="0" y="1071546"/>
            <a:ext cx="12192000" cy="578645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">
                <a:srgbClr val="FFFF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2" name="タイトル プレースホルダー 2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idx="1"/>
          </p:nvPr>
        </p:nvSpPr>
        <p:spPr>
          <a:xfrm>
            <a:off x="609600" y="1500176"/>
            <a:ext cx="10972800" cy="4625991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  <a:p>
            <a:pPr lvl="1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2 </a:t>
            </a:r>
            <a:r>
              <a:rPr kumimoji="0" lang="ja-JP" altLang="en-US" smtClean="0"/>
              <a:t>レベル</a:t>
            </a:r>
          </a:p>
          <a:p>
            <a:pPr lvl="2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3 </a:t>
            </a:r>
            <a:r>
              <a:rPr kumimoji="0" lang="ja-JP" altLang="en-US" smtClean="0"/>
              <a:t>レベル</a:t>
            </a:r>
          </a:p>
          <a:p>
            <a:pPr lvl="3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4 </a:t>
            </a:r>
            <a:r>
              <a:rPr kumimoji="0" lang="ja-JP" altLang="en-US" smtClean="0"/>
              <a:t>レベル</a:t>
            </a:r>
          </a:p>
          <a:p>
            <a:pPr lvl="4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5 </a:t>
            </a:r>
            <a:r>
              <a:rPr kumimoji="0" lang="ja-JP" altLang="en-US" smtClean="0"/>
              <a:t>レベル</a:t>
            </a:r>
            <a:endParaRPr kumimoji="0" lang="en-US"/>
          </a:p>
        </p:txBody>
      </p:sp>
      <p:sp>
        <p:nvSpPr>
          <p:cNvPr id="29" name="日付プレースホルダー 28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1" sz="4400" baseline="0">
          <a:ln w="3175">
            <a:noFill/>
            <a:prstDash val="solid"/>
          </a:ln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effectLst>
            <a:outerShdw blurRad="127000" algn="tl" rotWithShape="0">
              <a:schemeClr val="tx1">
                <a:alpha val="7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5000"/>
        <a:buFont typeface="Wingdings"/>
        <a:buChar char="p"/>
        <a:defRPr kumimoji="1" sz="3200" baseline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"/>
        <a:buChar char="p"/>
        <a:defRPr kumimoji="1" sz="2800" baseline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"/>
        <a:buChar char="p"/>
        <a:defRPr kumimoji="1" sz="2400" baseline="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5"/>
        </a:buClr>
        <a:buSzPct val="65000"/>
        <a:buFont typeface="Wingdings"/>
        <a:buChar char="p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2"/>
        </a:buClr>
        <a:buSzPct val="65000"/>
        <a:buFont typeface="Wingdings"/>
        <a:buChar char="p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bg2"/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6"/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bg2">
            <a:tint val="60000"/>
          </a:schemeClr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-162232" y="-90152"/>
            <a:ext cx="12477135" cy="70513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27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498" y="56677"/>
            <a:ext cx="1333500" cy="11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0580669" y="5374255"/>
            <a:ext cx="1600895" cy="11214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Picture 2" descr="C:\Users\Yusuke\Desktop\teamr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45" y="801992"/>
            <a:ext cx="5845371" cy="292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Yusuke\Desktop\unity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8" y="-45309"/>
            <a:ext cx="2779666" cy="117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Yusuke\Desktop\title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141" y="-44679"/>
            <a:ext cx="6664987" cy="6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5238445" y="4182732"/>
            <a:ext cx="6676828" cy="954107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b="1" i="1" dirty="0">
                <a:ln>
                  <a:solidFill>
                    <a:schemeClr val="bg1"/>
                  </a:solidFill>
                </a:ln>
              </a:rPr>
              <a:t>Unity</a:t>
            </a:r>
            <a:r>
              <a:rPr lang="ja-JP" altLang="en-US" sz="2800" b="1" i="1" dirty="0" smtClean="0">
                <a:ln>
                  <a:solidFill>
                    <a:schemeClr val="bg1"/>
                  </a:solidFill>
                </a:ln>
              </a:rPr>
              <a:t>新要素と</a:t>
            </a:r>
            <a:endParaRPr lang="en-US" altLang="ja-JP" sz="2800" b="1" i="1" dirty="0" smtClean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ja-JP" altLang="en-US" sz="2800" b="1" i="1" dirty="0" smtClean="0">
                <a:ln>
                  <a:solidFill>
                    <a:schemeClr val="bg1"/>
                  </a:solidFill>
                </a:ln>
              </a:rPr>
              <a:t>ユーザー</a:t>
            </a:r>
            <a:r>
              <a:rPr lang="ja-JP" altLang="en-US" sz="2800" b="1" i="1" dirty="0">
                <a:ln>
                  <a:solidFill>
                    <a:schemeClr val="bg1"/>
                  </a:solidFill>
                </a:ln>
              </a:rPr>
              <a:t>に不快感を与えないゲーム</a:t>
            </a:r>
            <a:r>
              <a:rPr lang="ja-JP" altLang="en-US" sz="2800" b="1" i="1" dirty="0" smtClean="0">
                <a:ln>
                  <a:solidFill>
                    <a:schemeClr val="bg1"/>
                  </a:solidFill>
                </a:ln>
              </a:rPr>
              <a:t>設計</a:t>
            </a:r>
            <a:endParaRPr kumimoji="1" lang="ja-JP" altLang="en-US" sz="2800" b="1" i="1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bg1"/>
                </a:solidFill>
              </a:rPr>
              <a:t>スマートフォンゲーム開発ゼミ</a:t>
            </a:r>
            <a:endParaRPr kumimoji="1" lang="en-US" altLang="ja-JP" sz="1400" dirty="0" smtClean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8588" y="3582567"/>
            <a:ext cx="280076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メンバー</a:t>
            </a:r>
            <a:endParaRPr lang="en-US" altLang="ja-JP" sz="28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鷲津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　俊太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浅尾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　宗彦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河辺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　拓也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瀧口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　昂成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兵藤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　慈憂座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　森　勇介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210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角丸四角形 13"/>
          <p:cNvSpPr/>
          <p:nvPr/>
        </p:nvSpPr>
        <p:spPr>
          <a:xfrm>
            <a:off x="8161360" y="4694830"/>
            <a:ext cx="3643953" cy="154219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122830" y="3466531"/>
            <a:ext cx="5568286" cy="21017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249612" y="1651380"/>
            <a:ext cx="8635082" cy="17059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Yusuke\Documents\GitHub\newSurvior\『最終発表用資料　各人』\ワシジ\がぞー\データ入力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65" y="1783511"/>
            <a:ext cx="83058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Yusuke\Documents\GitHub\newSurvior\『最終発表用資料　各人』\ワシジ\がぞー\結果(ソース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11" y="3575700"/>
            <a:ext cx="53149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Yusuke\Documents\GitHub\newSurvior\『最終発表用資料　各人』\ワシジ\がぞー\結果(ディレクトリ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139" y="4801156"/>
            <a:ext cx="3320941" cy="126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吹き出し 3"/>
          <p:cNvSpPr/>
          <p:nvPr/>
        </p:nvSpPr>
        <p:spPr>
          <a:xfrm>
            <a:off x="8565776" y="2057400"/>
            <a:ext cx="3439927" cy="1649318"/>
          </a:xfrm>
          <a:prstGeom prst="wedgeRoundRectCallout">
            <a:avLst>
              <a:gd name="adj1" fmla="val -64895"/>
              <a:gd name="adj2" fmla="val 13245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タグに置き換える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値</a:t>
            </a:r>
            <a:r>
              <a:rPr lang="ja-JP" altLang="en-US" sz="2400" dirty="0" smtClean="0">
                <a:solidFill>
                  <a:schemeClr val="tx1"/>
                </a:solidFill>
              </a:rPr>
              <a:t>を入力して行く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角丸四角形吹き出し 4"/>
          <p:cNvSpPr/>
          <p:nvPr/>
        </p:nvSpPr>
        <p:spPr>
          <a:xfrm>
            <a:off x="927847" y="5433355"/>
            <a:ext cx="6347011" cy="1317069"/>
          </a:xfrm>
          <a:prstGeom prst="wedgeRoundRectCallout">
            <a:avLst>
              <a:gd name="adj1" fmla="val -10930"/>
              <a:gd name="adj2" fmla="val -87182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テンプレートのタグ部分が置き換わった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ソースコードになったソースファイルが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出来上がる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角丸四角形吹き出し 9"/>
          <p:cNvSpPr/>
          <p:nvPr/>
        </p:nvSpPr>
        <p:spPr>
          <a:xfrm>
            <a:off x="927847" y="5433354"/>
            <a:ext cx="6347011" cy="1317069"/>
          </a:xfrm>
          <a:prstGeom prst="wedgeRoundRectCallout">
            <a:avLst>
              <a:gd name="adj1" fmla="val 64705"/>
              <a:gd name="adj2" fmla="val -30007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テンプレートのタグ部分が置き換わった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ソースコードになったソースファイルが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出来上がる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15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実践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37015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9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24961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lang="ja-JP" altLang="en-US" sz="6000" b="1" i="1" dirty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まとめ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08649" y="2029723"/>
            <a:ext cx="114855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200" dirty="0" smtClean="0"/>
              <a:t>ユーザーに不快感を与えない為に様々な点に配慮した</a:t>
            </a:r>
            <a:endParaRPr kumimoji="1" lang="en-US" altLang="ja-JP" sz="3200" dirty="0" smtClean="0"/>
          </a:p>
          <a:p>
            <a:pPr algn="ctr">
              <a:lnSpc>
                <a:spcPct val="150000"/>
              </a:lnSpc>
            </a:pPr>
            <a:r>
              <a:rPr lang="ja-JP" altLang="en-US" sz="3200" dirty="0"/>
              <a:t>技術的</a:t>
            </a:r>
            <a:r>
              <a:rPr lang="ja-JP" altLang="en-US" sz="3200" dirty="0" smtClean="0"/>
              <a:t>に難しい案も</a:t>
            </a:r>
            <a:r>
              <a:rPr lang="en-US" altLang="ja-JP" sz="3200" dirty="0" smtClean="0"/>
              <a:t>unity</a:t>
            </a:r>
            <a:r>
              <a:rPr lang="ja-JP" altLang="en-US" sz="3200" dirty="0" smtClean="0"/>
              <a:t>の機能のおかげで、実装できた</a:t>
            </a:r>
            <a:endParaRPr kumimoji="1" lang="ja-JP" altLang="en-US" sz="3200" dirty="0"/>
          </a:p>
        </p:txBody>
      </p:sp>
      <p:pic>
        <p:nvPicPr>
          <p:cNvPr id="2" name="Picture 2" descr="C:\Users\Yusuke\Desktop\スクショだよ！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216" y="3649723"/>
            <a:ext cx="4525361" cy="277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370155" y="648866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10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  <p:pic>
        <p:nvPicPr>
          <p:cNvPr id="1026" name="Picture 2" descr="C:\Users\Yusuke\Desktop\スクショだよ！！！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493" y="3668381"/>
            <a:ext cx="4478994" cy="276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31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角丸四角形 49"/>
          <p:cNvSpPr/>
          <p:nvPr/>
        </p:nvSpPr>
        <p:spPr>
          <a:xfrm>
            <a:off x="215660" y="1414732"/>
            <a:ext cx="4855104" cy="52276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ゲーム概要</a:t>
            </a:r>
            <a:endParaRPr kumimoji="1" lang="ja-JP" altLang="en-US" sz="6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5287" y="1650482"/>
            <a:ext cx="3729741" cy="4998160"/>
          </a:xfrm>
        </p:spPr>
        <p:txBody>
          <a:bodyPr>
            <a:normAutofit fontScale="77500" lnSpcReduction="20000"/>
          </a:bodyPr>
          <a:lstStyle/>
          <a:p>
            <a:r>
              <a:rPr kumimoji="1" lang="ja-JP" altLang="en-US" dirty="0" smtClean="0"/>
              <a:t>ジャンル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アクション</a:t>
            </a:r>
            <a:endParaRPr kumimoji="1" lang="en-US" altLang="ja-JP" dirty="0" smtClean="0"/>
          </a:p>
          <a:p>
            <a:r>
              <a:rPr lang="ja-JP" altLang="en-US" dirty="0" smtClean="0"/>
              <a:t>コンセプト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避ける</a:t>
            </a:r>
            <a:r>
              <a:rPr lang="en-US" altLang="ja-JP" dirty="0" smtClean="0"/>
              <a:t>!</a:t>
            </a:r>
          </a:p>
          <a:p>
            <a:r>
              <a:rPr lang="ja-JP" altLang="en-US" dirty="0" smtClean="0"/>
              <a:t>プラットフォーム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IOS</a:t>
            </a:r>
          </a:p>
          <a:p>
            <a:pPr lvl="1"/>
            <a:r>
              <a:rPr lang="en-US" altLang="ja-JP" dirty="0" smtClean="0"/>
              <a:t>Android</a:t>
            </a:r>
            <a:endParaRPr kumimoji="1" lang="en-US" altLang="ja-JP" dirty="0" smtClean="0"/>
          </a:p>
          <a:p>
            <a:r>
              <a:rPr lang="ja-JP" altLang="en-US" dirty="0"/>
              <a:t>プレイ</a:t>
            </a:r>
            <a:r>
              <a:rPr lang="ja-JP" altLang="en-US" dirty="0" smtClean="0"/>
              <a:t>人数</a:t>
            </a:r>
            <a:endParaRPr lang="en-US" altLang="ja-JP" dirty="0"/>
          </a:p>
          <a:p>
            <a:pPr lvl="1"/>
            <a:r>
              <a:rPr lang="en-US" altLang="ja-JP" dirty="0" smtClean="0"/>
              <a:t>1</a:t>
            </a:r>
            <a:r>
              <a:rPr lang="ja-JP" altLang="en-US" dirty="0" smtClean="0"/>
              <a:t>人</a:t>
            </a:r>
            <a:endParaRPr lang="en-US" altLang="ja-JP" dirty="0" smtClean="0"/>
          </a:p>
          <a:p>
            <a:r>
              <a:rPr lang="ja-JP" altLang="en-US" dirty="0" smtClean="0"/>
              <a:t>開発ソフト</a:t>
            </a:r>
            <a:endParaRPr lang="en-US" altLang="ja-JP" dirty="0" smtClean="0"/>
          </a:p>
          <a:p>
            <a:pPr lvl="1"/>
            <a:r>
              <a:rPr lang="en-US" altLang="ja-JP" b="1" dirty="0" smtClean="0"/>
              <a:t>Unity4.6(C#)</a:t>
            </a:r>
          </a:p>
          <a:p>
            <a:pPr lvl="1"/>
            <a:r>
              <a:rPr lang="en-US" altLang="ja-JP" b="1" dirty="0" smtClean="0"/>
              <a:t>Photoshop</a:t>
            </a:r>
          </a:p>
          <a:p>
            <a:pPr lvl="1"/>
            <a:r>
              <a:rPr lang="en-US" altLang="ja-JP" b="1" dirty="0" smtClean="0"/>
              <a:t>GitHub for Windows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pic>
        <p:nvPicPr>
          <p:cNvPr id="1027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テキスト ボックス 13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 dirty="0" smtClean="0"/>
              <a:t>1/10</a:t>
            </a:r>
            <a:endParaRPr kumimoji="1" lang="ja-JP" altLang="en-US" b="1" i="1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882640" y="1840617"/>
            <a:ext cx="5416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始めは</a:t>
            </a:r>
            <a:r>
              <a:rPr kumimoji="1" lang="en-US" altLang="ja-JP" sz="2000" dirty="0" smtClean="0"/>
              <a:t>Cocos2dx</a:t>
            </a:r>
            <a:r>
              <a:rPr kumimoji="1" lang="ja-JP" altLang="en-US" sz="2000" dirty="0" err="1" smtClean="0"/>
              <a:t>で開</a:t>
            </a:r>
            <a:r>
              <a:rPr kumimoji="1" lang="ja-JP" altLang="en-US" sz="2000" dirty="0" smtClean="0"/>
              <a:t>発していたが</a:t>
            </a:r>
            <a:r>
              <a:rPr lang="ja-JP" altLang="en-US" sz="2000" dirty="0" smtClean="0"/>
              <a:t>動作速度や</a:t>
            </a:r>
            <a:endParaRPr lang="en-US" altLang="ja-JP" sz="2000" dirty="0" smtClean="0"/>
          </a:p>
          <a:p>
            <a:r>
              <a:rPr lang="ja-JP" altLang="en-US" sz="2000" dirty="0" smtClean="0"/>
              <a:t>エフェクトの仕様の関係で</a:t>
            </a:r>
            <a:r>
              <a:rPr lang="en-US" altLang="ja-JP" sz="2000" dirty="0" smtClean="0"/>
              <a:t>Unity</a:t>
            </a:r>
            <a:r>
              <a:rPr lang="ja-JP" altLang="en-US" sz="2000" dirty="0" smtClean="0"/>
              <a:t>に移行した</a:t>
            </a:r>
            <a:endParaRPr kumimoji="1" lang="en-US" altLang="ja-JP" sz="2000" dirty="0" smtClean="0"/>
          </a:p>
        </p:txBody>
      </p:sp>
      <p:pic>
        <p:nvPicPr>
          <p:cNvPr id="16" name="Picture 2" descr="C:\Users\Yusuke\Documents\GitHub\testRpoji\発表用資料の素材\うにてぃちゃん\Unityちゃん@Survior でかい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320" y="4229832"/>
            <a:ext cx="3679508" cy="225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Yusuke\Desktop\coco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222" y="2533263"/>
            <a:ext cx="2166523" cy="216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Yusuke\Desktop\un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130" y="2609463"/>
            <a:ext cx="2019703" cy="201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>
            <a:stCxn id="18" idx="3"/>
            <a:endCxn id="1028" idx="1"/>
          </p:cNvCxnSpPr>
          <p:nvPr/>
        </p:nvCxnSpPr>
        <p:spPr>
          <a:xfrm>
            <a:off x="7883745" y="3616525"/>
            <a:ext cx="1180385" cy="279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94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23561" y="1752600"/>
            <a:ext cx="6438889" cy="4736068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ja-JP" altLang="en-US" sz="2800" dirty="0" smtClean="0"/>
              <a:t>ユーザーが見た時にそれが何なのか直ぐに分かる</a:t>
            </a:r>
            <a:r>
              <a:rPr lang="ja-JP" altLang="en-US" sz="2800" dirty="0" smtClean="0">
                <a:solidFill>
                  <a:srgbClr val="FF0000"/>
                </a:solidFill>
              </a:rPr>
              <a:t>表示物</a:t>
            </a:r>
            <a:endParaRPr lang="en-US" altLang="ja-JP" sz="2800" dirty="0" smtClean="0">
              <a:solidFill>
                <a:srgbClr val="FF0000"/>
              </a:solidFill>
            </a:endParaRPr>
          </a:p>
          <a:p>
            <a:endParaRPr lang="en-US" altLang="ja-JP" sz="2800" dirty="0" smtClean="0">
              <a:solidFill>
                <a:srgbClr val="FF0000"/>
              </a:solidFill>
            </a:endParaRPr>
          </a:p>
          <a:p>
            <a:r>
              <a:rPr kumimoji="1" lang="ja-JP" altLang="en-US" sz="2800" dirty="0" smtClean="0"/>
              <a:t>ユーザーが触った時使い方が直ぐに分かる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操作感</a:t>
            </a:r>
            <a:endParaRPr kumimoji="1" lang="en-US" altLang="ja-JP" sz="2800" dirty="0" smtClean="0">
              <a:solidFill>
                <a:srgbClr val="FF0000"/>
              </a:solidFill>
            </a:endParaRPr>
          </a:p>
          <a:p>
            <a:endParaRPr kumimoji="1" lang="en-US" altLang="ja-JP" sz="2800" dirty="0" smtClean="0">
              <a:solidFill>
                <a:srgbClr val="FF0000"/>
              </a:solidFill>
            </a:endParaRPr>
          </a:p>
          <a:p>
            <a:r>
              <a:rPr lang="ja-JP" altLang="en-US" sz="2800" dirty="0">
                <a:solidFill>
                  <a:schemeClr val="tx1"/>
                </a:solidFill>
              </a:rPr>
              <a:t>様々な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端末でも遊べるよう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sz="2800" dirty="0" smtClean="0">
                <a:solidFill>
                  <a:schemeClr val="tx1"/>
                </a:solidFill>
              </a:rPr>
              <a:t>　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>『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クオリティ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>』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と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>『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動作速度</a:t>
            </a:r>
            <a:r>
              <a:rPr lang="en-US" altLang="ja-JP" sz="2800" dirty="0" smtClean="0">
                <a:solidFill>
                  <a:schemeClr val="tx1"/>
                </a:solidFill>
              </a:rPr>
              <a:t>』</a:t>
            </a:r>
          </a:p>
          <a:p>
            <a:pPr marL="0" indent="0">
              <a:buNone/>
            </a:pPr>
            <a:r>
              <a:rPr kumimoji="1" lang="ja-JP" altLang="en-US" sz="2800" dirty="0">
                <a:solidFill>
                  <a:schemeClr val="tx1"/>
                </a:solidFill>
              </a:rPr>
              <a:t>　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のバランスを修正</a:t>
            </a:r>
            <a:endParaRPr kumimoji="1" lang="en-US" altLang="ja-JP" sz="2800" dirty="0" smtClean="0">
              <a:solidFill>
                <a:schemeClr val="tx1"/>
              </a:solidFill>
            </a:endParaRPr>
          </a:p>
        </p:txBody>
      </p:sp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チームとしての目標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8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 dirty="0" smtClean="0"/>
              <a:t>2/10</a:t>
            </a:r>
            <a:endParaRPr kumimoji="1" lang="ja-JP" altLang="en-US" b="1" i="1" dirty="0"/>
          </a:p>
        </p:txBody>
      </p:sp>
      <p:pic>
        <p:nvPicPr>
          <p:cNvPr id="1026" name="Picture 2" descr="C:\Users\Yusuke\Documents\GitHub\testRpoji\SS\SS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" y="2288758"/>
            <a:ext cx="5560142" cy="350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75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800432"/>
            <a:ext cx="10972800" cy="50575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b="1" u="sng" dirty="0" err="1" smtClean="0"/>
              <a:t>uGUI</a:t>
            </a:r>
            <a:r>
              <a:rPr lang="ja-JP" altLang="en-US" b="1" u="sng" dirty="0" smtClean="0"/>
              <a:t>とは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en-US" altLang="ja-JP" sz="2800" dirty="0" smtClean="0"/>
              <a:t>Unity4.6</a:t>
            </a:r>
            <a:r>
              <a:rPr lang="ja-JP" altLang="en-US" sz="2800" dirty="0" smtClean="0"/>
              <a:t>から実装された</a:t>
            </a:r>
            <a:r>
              <a:rPr lang="ja-JP" altLang="en-US" sz="2800" dirty="0" smtClean="0">
                <a:solidFill>
                  <a:srgbClr val="FF0000"/>
                </a:solidFill>
              </a:rPr>
              <a:t>新</a:t>
            </a:r>
            <a:r>
              <a:rPr lang="en-US" altLang="ja-JP" sz="2800" dirty="0" smtClean="0">
                <a:solidFill>
                  <a:srgbClr val="FF0000"/>
                </a:solidFill>
              </a:rPr>
              <a:t>UI</a:t>
            </a:r>
            <a:r>
              <a:rPr lang="ja-JP" altLang="en-US" sz="2800" dirty="0" smtClean="0">
                <a:solidFill>
                  <a:srgbClr val="FF0000"/>
                </a:solidFill>
              </a:rPr>
              <a:t>システム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b="1" u="sng" dirty="0" smtClean="0"/>
              <a:t>利点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ja-JP" altLang="en-US" sz="2800" dirty="0"/>
              <a:t>これ</a:t>
            </a:r>
            <a:r>
              <a:rPr lang="ja-JP" altLang="en-US" sz="2800" dirty="0" smtClean="0"/>
              <a:t>まで</a:t>
            </a:r>
            <a:r>
              <a:rPr lang="en-US" altLang="ja-JP" sz="2800" dirty="0"/>
              <a:t>N</a:t>
            </a:r>
            <a:r>
              <a:rPr lang="en-US" altLang="ja-JP" sz="2800" dirty="0" smtClean="0"/>
              <a:t>GUI</a:t>
            </a:r>
            <a:r>
              <a:rPr lang="ja-JP" altLang="en-US" sz="2800" dirty="0" smtClean="0"/>
              <a:t>を使わないと、ソースでしか操作が出来なかったが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>
                <a:solidFill>
                  <a:schemeClr val="tx1"/>
                </a:solidFill>
              </a:rPr>
              <a:t>インスペクター</a:t>
            </a:r>
            <a:r>
              <a:rPr lang="ja-JP" altLang="en-US" sz="2800" dirty="0" smtClean="0">
                <a:solidFill>
                  <a:schemeClr val="tx1"/>
                </a:solidFill>
              </a:rPr>
              <a:t>にある値を直接操作でき、</a:t>
            </a:r>
            <a:r>
              <a:rPr lang="ja-JP" altLang="en-US" sz="2800" dirty="0" smtClean="0"/>
              <a:t>配置も他のオブジェクトと同じようにメニューから行えるようになった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en-US" altLang="ja-JP" sz="2800" dirty="0" smtClean="0"/>
              <a:t>NGUI</a:t>
            </a:r>
            <a:r>
              <a:rPr lang="ja-JP" altLang="en-US" sz="2800" dirty="0" smtClean="0"/>
              <a:t>と違い</a:t>
            </a:r>
            <a:r>
              <a:rPr lang="ja-JP" altLang="en-US" sz="2800" dirty="0" smtClean="0">
                <a:solidFill>
                  <a:srgbClr val="FF0000"/>
                </a:solidFill>
              </a:rPr>
              <a:t>公式アセット</a:t>
            </a:r>
            <a:r>
              <a:rPr lang="ja-JP" altLang="en-US" sz="2800" dirty="0" smtClean="0"/>
              <a:t>なので非対応になる可能性も少なく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弱点だった</a:t>
            </a:r>
            <a:r>
              <a:rPr lang="en-US" altLang="ja-JP" sz="2800" dirty="0" smtClean="0">
                <a:solidFill>
                  <a:srgbClr val="FF0000"/>
                </a:solidFill>
              </a:rPr>
              <a:t>Twitter</a:t>
            </a:r>
            <a:r>
              <a:rPr lang="ja-JP" altLang="en-US" sz="2800" dirty="0" smtClean="0">
                <a:solidFill>
                  <a:srgbClr val="FF0000"/>
                </a:solidFill>
              </a:rPr>
              <a:t>関連が使いやすくなった</a:t>
            </a:r>
            <a:endParaRPr lang="en-US" altLang="ja-JP" sz="2800" dirty="0" smtClean="0"/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6000" b="1" i="1" dirty="0" err="1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uGUI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11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Yusuke\Desktop\スキルセレクトイメージ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052948"/>
            <a:ext cx="4873628" cy="314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3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37665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Yusuke\Desktop\h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1320966"/>
            <a:ext cx="3436193" cy="215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四角形吹き出し 11"/>
          <p:cNvSpPr/>
          <p:nvPr/>
        </p:nvSpPr>
        <p:spPr>
          <a:xfrm>
            <a:off x="150126" y="3531260"/>
            <a:ext cx="8861140" cy="1335712"/>
          </a:xfrm>
          <a:prstGeom prst="wedgeRectCallout">
            <a:avLst>
              <a:gd name="adj1" fmla="val -32300"/>
              <a:gd name="adj2" fmla="val -62341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3200" b="1" u="sng" dirty="0">
                <a:solidFill>
                  <a:schemeClr val="tx1"/>
                </a:solidFill>
              </a:rPr>
              <a:t>HP</a:t>
            </a:r>
            <a:r>
              <a:rPr lang="ja-JP" altLang="en-US" sz="3200" b="1" u="sng" dirty="0">
                <a:solidFill>
                  <a:schemeClr val="tx1"/>
                </a:solidFill>
              </a:rPr>
              <a:t>バー</a:t>
            </a:r>
            <a:endParaRPr lang="en-US" altLang="ja-JP" sz="3200" b="1" u="sng" dirty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・どの位</a:t>
            </a:r>
            <a:r>
              <a:rPr lang="ja-JP" altLang="en-US" sz="2400" dirty="0">
                <a:solidFill>
                  <a:srgbClr val="FF0000"/>
                </a:solidFill>
              </a:rPr>
              <a:t>ダメージを受けたことが分かりやすい</a:t>
            </a:r>
            <a:r>
              <a:rPr lang="ja-JP" altLang="en-US" sz="2400" dirty="0">
                <a:solidFill>
                  <a:schemeClr val="tx1"/>
                </a:solidFill>
              </a:rPr>
              <a:t>ように</a:t>
            </a:r>
            <a:r>
              <a:rPr lang="ja-JP" altLang="en-US" sz="2400" dirty="0" smtClean="0">
                <a:solidFill>
                  <a:schemeClr val="tx1"/>
                </a:solidFill>
              </a:rPr>
              <a:t>、受けた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　</a:t>
            </a:r>
            <a:r>
              <a:rPr lang="ja-JP" altLang="en-US" sz="2400" dirty="0" smtClean="0">
                <a:solidFill>
                  <a:schemeClr val="tx1"/>
                </a:solidFill>
              </a:rPr>
              <a:t>ダメージ分</a:t>
            </a:r>
            <a:r>
              <a:rPr lang="ja-JP" altLang="en-US" sz="2400" dirty="0">
                <a:solidFill>
                  <a:schemeClr val="tx1"/>
                </a:solidFill>
              </a:rPr>
              <a:t>　一気に減る色と徐々に減る色に分けて表</a:t>
            </a:r>
            <a:r>
              <a:rPr lang="ja-JP" altLang="en-US" sz="2400" dirty="0" smtClean="0">
                <a:solidFill>
                  <a:schemeClr val="tx1"/>
                </a:solidFill>
              </a:rPr>
              <a:t>示する</a:t>
            </a:r>
            <a:endParaRPr lang="en-US" altLang="ja-JP" sz="2400" dirty="0">
              <a:solidFill>
                <a:schemeClr val="tx1"/>
              </a:solidFill>
            </a:endParaRPr>
          </a:p>
        </p:txBody>
      </p:sp>
      <p:sp>
        <p:nvSpPr>
          <p:cNvPr id="10" name="四角形吹き出し 9"/>
          <p:cNvSpPr/>
          <p:nvPr/>
        </p:nvSpPr>
        <p:spPr>
          <a:xfrm>
            <a:off x="3823546" y="1469325"/>
            <a:ext cx="8368454" cy="1815172"/>
          </a:xfrm>
          <a:prstGeom prst="wedgeRectCallout">
            <a:avLst>
              <a:gd name="adj1" fmla="val -53537"/>
              <a:gd name="adj2" fmla="val 17277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u="sng" dirty="0" smtClean="0">
                <a:solidFill>
                  <a:schemeClr val="tx1"/>
                </a:solidFill>
              </a:rPr>
              <a:t>操作</a:t>
            </a:r>
            <a:endParaRPr lang="en-US" altLang="ja-JP" sz="3200" b="1" u="sng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・</a:t>
            </a:r>
            <a:r>
              <a:rPr lang="ja-JP" altLang="en-US" sz="2400" dirty="0" smtClean="0">
                <a:solidFill>
                  <a:srgbClr val="FF0000"/>
                </a:solidFill>
              </a:rPr>
              <a:t>既存のコントローラーと同じよう</a:t>
            </a:r>
            <a:r>
              <a:rPr lang="ja-JP" altLang="en-US" sz="2400" dirty="0" smtClean="0">
                <a:solidFill>
                  <a:schemeClr val="tx1"/>
                </a:solidFill>
              </a:rPr>
              <a:t>に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　</a:t>
            </a:r>
            <a:r>
              <a:rPr lang="ja-JP" altLang="en-US" sz="2400" dirty="0" smtClean="0">
                <a:solidFill>
                  <a:schemeClr val="tx1"/>
                </a:solidFill>
              </a:rPr>
              <a:t>左に移動操作、右にアクション操作と</a:t>
            </a:r>
            <a:r>
              <a:rPr lang="ja-JP" altLang="en-US" sz="2400" dirty="0" smtClean="0">
                <a:solidFill>
                  <a:schemeClr val="tx1"/>
                </a:solidFill>
              </a:rPr>
              <a:t>した</a:t>
            </a:r>
            <a:endParaRPr lang="en-US" altLang="ja-JP" sz="2400" b="1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Yusuke\Desktop\Unity\kurutaim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380" y="3753134"/>
            <a:ext cx="1324106" cy="298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四角形吹き出し 12"/>
          <p:cNvSpPr/>
          <p:nvPr/>
        </p:nvSpPr>
        <p:spPr>
          <a:xfrm>
            <a:off x="1241418" y="5043948"/>
            <a:ext cx="8506780" cy="1732165"/>
          </a:xfrm>
          <a:prstGeom prst="wedgeRectCallout">
            <a:avLst>
              <a:gd name="adj1" fmla="val 55699"/>
              <a:gd name="adj2" fmla="val -48088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u="sng" dirty="0">
                <a:solidFill>
                  <a:schemeClr val="tx1"/>
                </a:solidFill>
              </a:rPr>
              <a:t>スキルのクールタイム</a:t>
            </a:r>
            <a:endParaRPr lang="en-US" altLang="ja-JP" sz="3200" b="1" u="sng" dirty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・クールタイム中</a:t>
            </a:r>
            <a:r>
              <a:rPr lang="ja-JP" altLang="en-US" sz="2400" dirty="0">
                <a:solidFill>
                  <a:schemeClr val="tx1"/>
                </a:solidFill>
              </a:rPr>
              <a:t>である事と</a:t>
            </a:r>
            <a:r>
              <a:rPr lang="ja-JP" altLang="en-US" sz="2400" dirty="0" smtClean="0">
                <a:solidFill>
                  <a:schemeClr val="tx1"/>
                </a:solidFill>
              </a:rPr>
              <a:t>、クールタイムの残り時間が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　分かりやすく</a:t>
            </a:r>
            <a:r>
              <a:rPr lang="ja-JP" altLang="en-US" sz="2400" dirty="0" smtClean="0">
                <a:solidFill>
                  <a:srgbClr val="FF0000"/>
                </a:solidFill>
              </a:rPr>
              <a:t>スキルボタン自体</a:t>
            </a:r>
            <a:r>
              <a:rPr lang="ja-JP" altLang="en-US" sz="2400" dirty="0">
                <a:solidFill>
                  <a:srgbClr val="FF0000"/>
                </a:solidFill>
              </a:rPr>
              <a:t>を</a:t>
            </a:r>
            <a:r>
              <a:rPr lang="ja-JP" altLang="en-US" sz="2400" dirty="0" smtClean="0">
                <a:solidFill>
                  <a:srgbClr val="FF0000"/>
                </a:solidFill>
              </a:rPr>
              <a:t>ゲージ</a:t>
            </a:r>
            <a:r>
              <a:rPr lang="ja-JP" altLang="en-US" sz="2400" dirty="0" smtClean="0">
                <a:solidFill>
                  <a:schemeClr val="tx1"/>
                </a:solidFill>
              </a:rPr>
              <a:t>にした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使いやす</a:t>
            </a:r>
            <a:r>
              <a:rPr lang="ja-JP" altLang="en-US" sz="6000" b="1" i="1" dirty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く</a:t>
            </a:r>
            <a:r>
              <a:rPr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分かりやすい</a:t>
            </a:r>
            <a:r>
              <a:rPr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UI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4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0056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765640"/>
            <a:ext cx="10972800" cy="46259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b="1" u="sng" dirty="0" smtClean="0"/>
              <a:t>Shuriken</a:t>
            </a:r>
            <a:r>
              <a:rPr lang="ja-JP" altLang="en-US" b="1" u="sng" dirty="0" smtClean="0"/>
              <a:t>と</a:t>
            </a:r>
            <a:r>
              <a:rPr lang="ja-JP" altLang="en-US" b="1" u="sng" dirty="0"/>
              <a:t>は</a:t>
            </a:r>
            <a:endParaRPr lang="en-US" altLang="ja-JP" b="1" u="sng" dirty="0"/>
          </a:p>
          <a:p>
            <a:pPr marL="0" indent="0">
              <a:buNone/>
            </a:pPr>
            <a:r>
              <a:rPr lang="en-US" altLang="ja-JP" sz="2800" dirty="0"/>
              <a:t>Unity</a:t>
            </a:r>
            <a:r>
              <a:rPr lang="ja-JP" altLang="en-US" sz="2800" dirty="0"/>
              <a:t>に最初から搭載されている「</a:t>
            </a:r>
            <a:r>
              <a:rPr lang="en-US" altLang="ja-JP" sz="2800" dirty="0"/>
              <a:t>Shuriken Particle</a:t>
            </a:r>
            <a:r>
              <a:rPr lang="ja-JP" altLang="en-US" sz="2800" dirty="0" smtClean="0"/>
              <a:t>」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と言うパーティクルエンジンの事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u="sng" dirty="0" smtClean="0"/>
          </a:p>
          <a:p>
            <a:pPr marL="0" indent="0">
              <a:buNone/>
            </a:pPr>
            <a:r>
              <a:rPr lang="ja-JP" altLang="en-US" b="1" u="sng" dirty="0" smtClean="0"/>
              <a:t>利点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ja-JP" altLang="en-US" sz="2800" dirty="0"/>
              <a:t>インスペクター</a:t>
            </a:r>
            <a:r>
              <a:rPr lang="ja-JP" altLang="en-US" sz="2800" dirty="0" smtClean="0"/>
              <a:t>から</a:t>
            </a:r>
            <a:r>
              <a:rPr lang="ja-JP" altLang="en-US" sz="2800" dirty="0"/>
              <a:t>値の調整が</a:t>
            </a:r>
            <a:r>
              <a:rPr lang="ja-JP" altLang="en-US" sz="2800" dirty="0" smtClean="0"/>
              <a:t>でき</a:t>
            </a:r>
            <a:endParaRPr lang="en-US" altLang="ja-JP" sz="2800" b="1" u="sng" dirty="0"/>
          </a:p>
          <a:p>
            <a:pPr marL="0" indent="0">
              <a:buNone/>
            </a:pPr>
            <a:r>
              <a:rPr lang="ja-JP" altLang="en-US" sz="2800" dirty="0" smtClean="0"/>
              <a:t>結果</a:t>
            </a:r>
            <a:r>
              <a:rPr lang="ja-JP" altLang="en-US" sz="2800" dirty="0"/>
              <a:t>が</a:t>
            </a:r>
            <a:r>
              <a:rPr lang="ja-JP" altLang="en-US" sz="2800" dirty="0" smtClean="0">
                <a:solidFill>
                  <a:schemeClr val="tx1"/>
                </a:solidFill>
              </a:rPr>
              <a:t>視覚的に分かりやすい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>
                <a:solidFill>
                  <a:srgbClr val="FF0000"/>
                </a:solidFill>
              </a:rPr>
              <a:t>簡単</a:t>
            </a:r>
            <a:r>
              <a:rPr lang="ja-JP" altLang="en-US" sz="2800" dirty="0" smtClean="0"/>
              <a:t>に綺麗なエフェクトが</a:t>
            </a:r>
            <a:r>
              <a:rPr lang="ja-JP" altLang="en-US" sz="2800" dirty="0" smtClean="0">
                <a:solidFill>
                  <a:srgbClr val="FF0000"/>
                </a:solidFill>
              </a:rPr>
              <a:t>早く</a:t>
            </a:r>
            <a:endParaRPr lang="en-US" altLang="ja-JP" sz="2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2800" dirty="0" smtClean="0"/>
              <a:t>作る事ができる</a:t>
            </a:r>
            <a:endParaRPr lang="en-US" altLang="ja-JP" sz="2800" dirty="0"/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Shuriken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2050" name="Picture 2" descr="C:\Users\Yusuke\Desktop\開発S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551" y="3244653"/>
            <a:ext cx="5466037" cy="307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5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12665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Yusuke\Desktop\ばくは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59" y="1367665"/>
            <a:ext cx="4000997" cy="22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Lvateinn\Desktop\強い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394" y="2916994"/>
            <a:ext cx="4000998" cy="22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クオリティと動作速度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4098" name="Picture 2" descr="C:\Users\Yusuke\Desktop\弾エフェクト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4" y="4841465"/>
            <a:ext cx="4000998" cy="171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四角形吹き出し 2"/>
          <p:cNvSpPr/>
          <p:nvPr/>
        </p:nvSpPr>
        <p:spPr>
          <a:xfrm>
            <a:off x="4993524" y="5317141"/>
            <a:ext cx="5283240" cy="1356193"/>
          </a:xfrm>
          <a:prstGeom prst="wedgeRectCallout">
            <a:avLst>
              <a:gd name="adj1" fmla="val -74241"/>
              <a:gd name="adj2" fmla="val -1687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 smtClean="0">
                <a:solidFill>
                  <a:schemeClr val="tx1"/>
                </a:solidFill>
              </a:rPr>
              <a:t>白い</a:t>
            </a:r>
            <a:r>
              <a:rPr lang="ja-JP" altLang="en-US" sz="2400" dirty="0">
                <a:solidFill>
                  <a:schemeClr val="tx1"/>
                </a:solidFill>
              </a:rPr>
              <a:t>板をキラキラ光るエフェクト</a:t>
            </a:r>
            <a:r>
              <a:rPr lang="ja-JP" altLang="en-US" sz="2400" dirty="0" smtClean="0">
                <a:solidFill>
                  <a:schemeClr val="tx1"/>
                </a:solidFill>
              </a:rPr>
              <a:t>に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追従</a:t>
            </a:r>
            <a:r>
              <a:rPr lang="ja-JP" altLang="en-US" sz="2400" dirty="0">
                <a:solidFill>
                  <a:schemeClr val="tx1"/>
                </a:solidFill>
              </a:rPr>
              <a:t>させる事</a:t>
            </a:r>
            <a:r>
              <a:rPr lang="ja-JP" altLang="en-US" sz="2400" dirty="0" smtClean="0">
                <a:solidFill>
                  <a:schemeClr val="tx1"/>
                </a:solidFill>
              </a:rPr>
              <a:t>で</a:t>
            </a:r>
            <a:r>
              <a:rPr lang="ja-JP" altLang="en-US" sz="2400" dirty="0" smtClean="0">
                <a:solidFill>
                  <a:srgbClr val="FF0000"/>
                </a:solidFill>
              </a:rPr>
              <a:t>少ないパーティクル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で派手</a:t>
            </a:r>
            <a:r>
              <a:rPr lang="ja-JP" altLang="en-US" sz="2400" dirty="0">
                <a:solidFill>
                  <a:schemeClr val="tx1"/>
                </a:solidFill>
              </a:rPr>
              <a:t>なエフェクトを作成</a:t>
            </a:r>
            <a:r>
              <a:rPr lang="ja-JP" altLang="en-US" sz="2400" dirty="0" smtClean="0">
                <a:solidFill>
                  <a:schemeClr val="tx1"/>
                </a:solidFill>
              </a:rPr>
              <a:t>できた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四角形吹き出し 3"/>
          <p:cNvSpPr/>
          <p:nvPr/>
        </p:nvSpPr>
        <p:spPr>
          <a:xfrm>
            <a:off x="4957367" y="1590363"/>
            <a:ext cx="6126101" cy="1056018"/>
          </a:xfrm>
          <a:prstGeom prst="wedgeRectCallout">
            <a:avLst>
              <a:gd name="adj1" fmla="val -74937"/>
              <a:gd name="adj2" fmla="val 28751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爆発エフェクトは、円形の画像二枚を</a:t>
            </a:r>
            <a:r>
              <a:rPr lang="ja-JP" altLang="en-US" sz="2400" dirty="0" smtClean="0">
                <a:solidFill>
                  <a:schemeClr val="tx1"/>
                </a:solidFill>
              </a:rPr>
              <a:t>使い</a:t>
            </a:r>
            <a:endParaRPr lang="en-US" altLang="ja-JP" sz="2400" dirty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rgbClr val="FF0000"/>
                </a:solidFill>
              </a:rPr>
              <a:t>球体っぽく見せる</a:t>
            </a:r>
            <a:r>
              <a:rPr lang="ja-JP" altLang="en-US" sz="2400" dirty="0">
                <a:solidFill>
                  <a:schemeClr val="tx1"/>
                </a:solidFill>
              </a:rPr>
              <a:t>事で軽量化</a:t>
            </a:r>
            <a:r>
              <a:rPr lang="ja-JP" altLang="en-US" sz="2400" dirty="0" smtClean="0">
                <a:solidFill>
                  <a:schemeClr val="tx1"/>
                </a:solidFill>
              </a:rPr>
              <a:t>した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四角形吹き出し 5"/>
          <p:cNvSpPr/>
          <p:nvPr/>
        </p:nvSpPr>
        <p:spPr>
          <a:xfrm>
            <a:off x="109182" y="3746649"/>
            <a:ext cx="7451678" cy="948905"/>
          </a:xfrm>
          <a:prstGeom prst="wedgeRectCallout">
            <a:avLst>
              <a:gd name="adj1" fmla="val 70779"/>
              <a:gd name="adj2" fmla="val -31354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一瞬見ただけでそのエフェクトが</a:t>
            </a:r>
            <a:r>
              <a:rPr lang="ja-JP" altLang="en-US" sz="2400" dirty="0">
                <a:solidFill>
                  <a:srgbClr val="FF0000"/>
                </a:solidFill>
              </a:rPr>
              <a:t>どのような意味</a:t>
            </a:r>
            <a:r>
              <a:rPr lang="ja-JP" altLang="en-US" sz="2400" dirty="0" smtClean="0">
                <a:solidFill>
                  <a:srgbClr val="FF0000"/>
                </a:solidFill>
              </a:rPr>
              <a:t>の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>
                <a:solidFill>
                  <a:srgbClr val="FF0000"/>
                </a:solidFill>
              </a:rPr>
              <a:t>エフェクト</a:t>
            </a:r>
            <a:r>
              <a:rPr lang="ja-JP" altLang="en-US" sz="2400" dirty="0">
                <a:solidFill>
                  <a:srgbClr val="FF0000"/>
                </a:solidFill>
              </a:rPr>
              <a:t>なのか</a:t>
            </a:r>
            <a:r>
              <a:rPr lang="ja-JP" altLang="en-US" sz="2400" dirty="0" smtClean="0">
                <a:solidFill>
                  <a:schemeClr val="tx1"/>
                </a:solidFill>
              </a:rPr>
              <a:t>を分かりやすい</a:t>
            </a:r>
            <a:r>
              <a:rPr lang="ja-JP" altLang="en-US" sz="2400" dirty="0">
                <a:solidFill>
                  <a:schemeClr val="tx1"/>
                </a:solidFill>
              </a:rPr>
              <a:t>ように</a:t>
            </a:r>
            <a:r>
              <a:rPr lang="ja-JP" altLang="en-US" sz="2400" dirty="0" smtClean="0">
                <a:solidFill>
                  <a:schemeClr val="tx1"/>
                </a:solidFill>
              </a:rPr>
              <a:t>した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6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3214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636656"/>
            <a:ext cx="11452850" cy="46259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ja-JP" b="1" u="sng" dirty="0" smtClean="0"/>
              <a:t>Excel VBA</a:t>
            </a:r>
            <a:r>
              <a:rPr lang="ja-JP" altLang="en-US" b="1" u="sng" dirty="0" smtClean="0"/>
              <a:t>とは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en-US" altLang="ja-JP" sz="2800" dirty="0" smtClean="0"/>
              <a:t>Excel</a:t>
            </a:r>
            <a:r>
              <a:rPr lang="ja-JP" altLang="en-US" sz="2800" dirty="0" smtClean="0"/>
              <a:t>の</a:t>
            </a:r>
            <a:r>
              <a:rPr lang="ja-JP" altLang="en-US" sz="2800" dirty="0" smtClean="0">
                <a:solidFill>
                  <a:srgbClr val="FF0000"/>
                </a:solidFill>
              </a:rPr>
              <a:t>表を自動的に操作する</a:t>
            </a:r>
            <a:r>
              <a:rPr lang="ja-JP" altLang="en-US" sz="2800" dirty="0" smtClean="0"/>
              <a:t>為のプログラム言語です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今回は、用意しておいた処理の通りに自動で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>
                <a:solidFill>
                  <a:srgbClr val="FF0000"/>
                </a:solidFill>
              </a:rPr>
              <a:t>ソースファイルを</a:t>
            </a:r>
            <a:r>
              <a:rPr lang="ja-JP" altLang="en-US" sz="2800" dirty="0" err="1" smtClean="0">
                <a:solidFill>
                  <a:srgbClr val="FF0000"/>
                </a:solidFill>
              </a:rPr>
              <a:t>生成</a:t>
            </a:r>
            <a:r>
              <a:rPr lang="ja-JP" altLang="en-US" sz="2800" dirty="0" err="1" smtClean="0"/>
              <a:t>のに使いました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b="1" u="sng" dirty="0"/>
              <a:t>利点</a:t>
            </a:r>
            <a:endParaRPr lang="en-US" altLang="ja-JP" b="1" u="sng" dirty="0" smtClean="0"/>
          </a:p>
          <a:p>
            <a:pPr marL="0" indent="0">
              <a:buNone/>
            </a:pPr>
            <a:r>
              <a:rPr kumimoji="1" lang="ja-JP" altLang="en-US" sz="2800" dirty="0" smtClean="0"/>
              <a:t>エクセルで調整ができるので。「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同じ親クラスを持つオブジェクトの追加」「バグの捜索と修正」「親クラスの変更時の修正</a:t>
            </a:r>
            <a:r>
              <a:rPr kumimoji="1" lang="ja-JP" altLang="en-US" sz="2800" dirty="0" smtClean="0"/>
              <a:t>」が非常に簡単になる</a:t>
            </a:r>
            <a:endParaRPr kumimoji="1" lang="en-US" altLang="ja-JP" sz="2800" dirty="0" smtClean="0"/>
          </a:p>
          <a:p>
            <a:pPr marL="0" indent="0">
              <a:buNone/>
            </a:pPr>
            <a:r>
              <a:rPr kumimoji="1" lang="ja-JP" altLang="en-US" sz="2800" dirty="0" smtClean="0">
                <a:solidFill>
                  <a:srgbClr val="FF0000"/>
                </a:solidFill>
              </a:rPr>
              <a:t>プログラムが分からない人でも作業ができる</a:t>
            </a:r>
            <a:endParaRPr kumimoji="1" lang="en-US" altLang="ja-JP" sz="2800" dirty="0" smtClean="0"/>
          </a:p>
        </p:txBody>
      </p:sp>
      <p:pic>
        <p:nvPicPr>
          <p:cNvPr id="5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49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Excel VBA</a:t>
            </a:r>
            <a:endParaRPr kumimoji="1" lang="ja-JP" altLang="en-US" sz="89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026" name="Picture 2" descr="C:\Users\Yusuke\Desktop\Microsoft_Excel_2013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082" y="2576002"/>
            <a:ext cx="1654804" cy="165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7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8020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角丸四角形 10"/>
          <p:cNvSpPr/>
          <p:nvPr/>
        </p:nvSpPr>
        <p:spPr>
          <a:xfrm>
            <a:off x="7314635" y="3220872"/>
            <a:ext cx="4736337" cy="225441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177422" y="2947916"/>
            <a:ext cx="6960358" cy="26729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2" descr="C:\Users\Yusuke\Documents\GitHub\newSurvior\『最終発表用資料　各人』\ワシジ\がぞー\テンプレ管理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41" y="3117556"/>
            <a:ext cx="6591020" cy="235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Yusuke\Documents\GitHub\newSurvior\『最終発表用資料　各人』\ワシジ\がぞー\タグ設定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82" y="3422767"/>
            <a:ext cx="4294841" cy="185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角丸四角形吹き出し 6"/>
          <p:cNvSpPr/>
          <p:nvPr/>
        </p:nvSpPr>
        <p:spPr>
          <a:xfrm>
            <a:off x="282388" y="1922929"/>
            <a:ext cx="3590365" cy="833718"/>
          </a:xfrm>
          <a:prstGeom prst="wedgeRoundRectCallout">
            <a:avLst>
              <a:gd name="adj1" fmla="val 23862"/>
              <a:gd name="adj2" fmla="val 127329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作成するクラスの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</a:t>
            </a:r>
            <a:endParaRPr kumimoji="1" lang="en-US" altLang="ja-JP" sz="2400" dirty="0" smtClean="0">
              <a:solidFill>
                <a:schemeClr val="tx1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1882588" y="5620872"/>
            <a:ext cx="4666130" cy="968188"/>
          </a:xfrm>
          <a:prstGeom prst="wedgeRoundRectCallout">
            <a:avLst>
              <a:gd name="adj1" fmla="val -31784"/>
              <a:gd name="adj2" fmla="val -103889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クラスにした時のソースコード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値は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&lt;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タグ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&gt;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を書いておく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6373906" y="1922929"/>
            <a:ext cx="5365376" cy="833718"/>
          </a:xfrm>
          <a:prstGeom prst="wedgeRoundRectCallout">
            <a:avLst>
              <a:gd name="adj1" fmla="val -13565"/>
              <a:gd name="adj2" fmla="val 157688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tx1"/>
                </a:solidFill>
              </a:rPr>
              <a:t>&lt;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タグ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&gt;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のリスト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14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実践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8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38322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松風">
  <a:themeElements>
    <a:clrScheme name="ユーザー定義 3">
      <a:dk1>
        <a:sysClr val="windowText" lastClr="000000"/>
      </a:dk1>
      <a:lt1>
        <a:sysClr val="window" lastClr="FFFFFF"/>
      </a:lt1>
      <a:dk2>
        <a:srgbClr val="0F2305"/>
      </a:dk2>
      <a:lt2>
        <a:srgbClr val="00B0F0"/>
      </a:lt2>
      <a:accent1>
        <a:srgbClr val="B94B2D"/>
      </a:accent1>
      <a:accent2>
        <a:srgbClr val="B95F91"/>
      </a:accent2>
      <a:accent3>
        <a:srgbClr val="FFFFFF"/>
      </a:accent3>
      <a:accent4>
        <a:srgbClr val="3C643C"/>
      </a:accent4>
      <a:accent5>
        <a:srgbClr val="8264AA"/>
      </a:accent5>
      <a:accent6>
        <a:srgbClr val="D29B46"/>
      </a:accent6>
      <a:hlink>
        <a:srgbClr val="0000FE"/>
      </a:hlink>
      <a:folHlink>
        <a:srgbClr val="800080"/>
      </a:folHlink>
    </a:clrScheme>
    <a:fontScheme name="松風">
      <a:majorFont>
        <a:latin typeface="Gill Sans MT"/>
        <a:ea typeface=""/>
        <a:cs typeface=""/>
        <a:font script="Jpan" typeface="HGｺﾞｼｯｸE"/>
        <a:font script="Hang" typeface="HY헤드라인 M"/>
        <a:font script="Hans" typeface="方正姚体"/>
        <a:font script="Hant" typeface="標楷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nsolas"/>
        <a:ea typeface=""/>
        <a:cs typeface=""/>
        <a:font script="Jpan" typeface="HGｺﾞｼｯｸE"/>
        <a:font script="Hang" typeface="맑은 고딕"/>
        <a:font script="Hans" typeface="宋体"/>
        <a:font script="Hant" typeface="新細明體"/>
        <a:font script="Arab" typeface="Tahoma"/>
        <a:font script="Hebr" typeface="Tahoma"/>
        <a:font script="Thai" typeface="Dillen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松風">
      <a: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sat val="38000"/>
                <a:lum val="92000"/>
              </a:schemeClr>
            </a:gs>
            <a:gs pos="20000">
              <a:schemeClr val="phClr">
                <a:sat val="44000"/>
                <a:lum val="80000"/>
              </a:schemeClr>
            </a:gs>
            <a:gs pos="100000">
              <a:schemeClr val="phClr">
                <a:sat val="56000"/>
                <a:lum val="54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rgbClr val="000000"/>
              <a:schemeClr val="phClr">
                <a:tint val="100000"/>
              </a:schemeClr>
            </a:duotone>
          </a:blip>
        </a:blipFill>
      </a:fillStyleLst>
      <a:lnStyleLst>
        <a:ln w="6350" cap="flat" cmpd="sng" algn="ctr">
          <a:solidFill>
            <a:schemeClr val="phClr">
              <a:alpha val="100000"/>
            </a:schemeClr>
          </a:solidFill>
          <a:prstDash val="solid"/>
        </a:ln>
        <a:ln w="16350" cap="flat" cmpd="sng" algn="ctr">
          <a:solidFill>
            <a:schemeClr val="phClr">
              <a:alpha val="100000"/>
            </a:schemeClr>
          </a:solidFill>
          <a:prstDash val="solid"/>
        </a:ln>
        <a:ln w="28575" cap="flat" cmpd="sng" algn="ctr">
          <a:solidFill>
            <a:schemeClr val="phClr">
              <a:alpha val="10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50800" dir="5400000" algn="tl">
              <a:srgbClr val="000000">
                <a:alpha val="65000"/>
              </a:srgbClr>
            </a:outerShdw>
          </a:effectLst>
          <a:scene3d>
            <a:camera prst="orthographicFront"/>
            <a:lightRig rig="soft" dir="t">
              <a:rot lat="0" lon="0" rev="0"/>
            </a:lightRig>
          </a:scene3d>
          <a:sp3d>
            <a:bevelT w="304800" h="44450"/>
            <a:bevelB w="304800" h="44450"/>
            <a:contourClr>
              <a:schemeClr val="phClr">
                <a:shade val="60000"/>
                <a:satMod val="110000"/>
              </a:schemeClr>
            </a:contourClr>
          </a:sp3d>
        </a:effectStyle>
        <a:effectStyle>
          <a:effectLst>
            <a:outerShdw blurRad="50800" dist="50800" dir="5400000" algn="tl" rotWithShape="0">
              <a:srgbClr val="000000">
                <a:alpha val="65000"/>
              </a:srgbClr>
            </a:outerShdw>
          </a:effectLst>
          <a:scene3d>
            <a:camera prst="orthographicFront"/>
            <a:lightRig rig="soft" dir="t">
              <a:rot lat="0" lon="0" rev="17100000"/>
            </a:lightRig>
          </a:scene3d>
          <a:sp3d>
            <a:bevelT w="165100" h="254000"/>
            <a:bevelB w="165100" h="2540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tint val="40000"/>
              </a:schemeClr>
            </a:gs>
            <a:gs pos="53000">
              <a:schemeClr val="phClr">
                <a:shade val="50000"/>
              </a:schemeClr>
            </a:gs>
          </a:gsLst>
          <a:lin ang="16200000" scaled="1"/>
        </a:gradFill>
        <a:blipFill rotWithShape="0">
          <a:blip xmlns:r="http://schemas.openxmlformats.org/officeDocument/2006/relationships" r:embed="rId2">
            <a:duotone>
              <a:schemeClr val="phClr">
                <a:shade val="27000"/>
                <a:satMod val="160000"/>
              </a:schemeClr>
              <a:schemeClr val="phClr">
                <a:tint val="95000"/>
                <a:satMod val="100000"/>
              </a:schemeClr>
            </a:duotone>
          </a:blip>
          <a:srcRect/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Wind in the Pines</Template>
  <TotalTime>2938</TotalTime>
  <Words>529</Words>
  <Application>Microsoft Office PowerPoint</Application>
  <PresentationFormat>ワイド画面</PresentationFormat>
  <Paragraphs>119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6" baseType="lpstr">
      <vt:lpstr>Gill Sans MT</vt:lpstr>
      <vt:lpstr>HGｺﾞｼｯｸE</vt:lpstr>
      <vt:lpstr>Consolas</vt:lpstr>
      <vt:lpstr>Wingdings</vt:lpstr>
      <vt:lpstr>松風</vt:lpstr>
      <vt:lpstr>PowerPoint プレゼンテーション</vt:lpstr>
      <vt:lpstr>      ゲーム概要</vt:lpstr>
      <vt:lpstr>      チームとしての目標</vt:lpstr>
      <vt:lpstr>      uGUI</vt:lpstr>
      <vt:lpstr>      使いやすく分かりやすいUI</vt:lpstr>
      <vt:lpstr>      Shuriken</vt:lpstr>
      <vt:lpstr>      クオリティと動作速度</vt:lpstr>
      <vt:lpstr>      Excel VBA</vt:lpstr>
      <vt:lpstr>      実践</vt:lpstr>
      <vt:lpstr>      実践</vt:lpstr>
      <vt:lpstr>      まとめ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Survivor</dc:title>
  <dc:creator>鷲津俊太</dc:creator>
  <cp:lastModifiedBy>鷲津俊太</cp:lastModifiedBy>
  <cp:revision>132</cp:revision>
  <dcterms:created xsi:type="dcterms:W3CDTF">2014-11-18T01:46:47Z</dcterms:created>
  <dcterms:modified xsi:type="dcterms:W3CDTF">2015-02-05T02:19:31Z</dcterms:modified>
</cp:coreProperties>
</file>